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57" r:id="rId9"/>
    <p:sldId id="258" r:id="rId10"/>
    <p:sldId id="259" r:id="rId11"/>
    <p:sldId id="270" r:id="rId12"/>
    <p:sldId id="260" r:id="rId13"/>
    <p:sldId id="261" r:id="rId14"/>
    <p:sldId id="262" r:id="rId15"/>
    <p:sldId id="263" r:id="rId16"/>
    <p:sldId id="278" r:id="rId17"/>
    <p:sldId id="279" r:id="rId18"/>
    <p:sldId id="264" r:id="rId19"/>
    <p:sldId id="265" r:id="rId20"/>
    <p:sldId id="266" r:id="rId21"/>
    <p:sldId id="280" r:id="rId22"/>
    <p:sldId id="267" r:id="rId23"/>
    <p:sldId id="268" r:id="rId24"/>
    <p:sldId id="271" r:id="rId25"/>
    <p:sldId id="273" r:id="rId26"/>
    <p:sldId id="272" r:id="rId27"/>
    <p:sldId id="275" r:id="rId28"/>
    <p:sldId id="277" r:id="rId29"/>
    <p:sldId id="27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08" autoAdjust="0"/>
    <p:restoredTop sz="94660"/>
  </p:normalViewPr>
  <p:slideViewPr>
    <p:cSldViewPr>
      <p:cViewPr varScale="1">
        <p:scale>
          <a:sx n="72" d="100"/>
          <a:sy n="72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56767-9B0A-427C-96CA-FAA02912A35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E8C932A-004A-4866-B8DE-63A43B7688CE}">
      <dgm:prSet phldrT="[Texto]"/>
      <dgm:spPr/>
      <dgm:t>
        <a:bodyPr/>
        <a:lstStyle/>
        <a:p>
          <a:r>
            <a:rPr lang="pt-BR" dirty="0" smtClean="0"/>
            <a:t>PROMOÇÃO</a:t>
          </a:r>
          <a:endParaRPr lang="pt-BR" dirty="0"/>
        </a:p>
      </dgm:t>
    </dgm:pt>
    <dgm:pt modelId="{4AA0D4FE-66EE-461A-9549-4E9AB9B4B790}" type="parTrans" cxnId="{DA1AE2DC-545E-46C9-820D-38658B906F91}">
      <dgm:prSet/>
      <dgm:spPr/>
      <dgm:t>
        <a:bodyPr/>
        <a:lstStyle/>
        <a:p>
          <a:endParaRPr lang="pt-BR"/>
        </a:p>
      </dgm:t>
    </dgm:pt>
    <dgm:pt modelId="{ECC12516-4145-4652-8ABF-F0AAF3BD26EF}" type="sibTrans" cxnId="{DA1AE2DC-545E-46C9-820D-38658B906F91}">
      <dgm:prSet/>
      <dgm:spPr/>
      <dgm:t>
        <a:bodyPr/>
        <a:lstStyle/>
        <a:p>
          <a:endParaRPr lang="pt-BR"/>
        </a:p>
      </dgm:t>
    </dgm:pt>
    <dgm:pt modelId="{11A416B2-C33B-4193-9A0F-069EDED46549}">
      <dgm:prSet phldrT="[Texto]"/>
      <dgm:spPr/>
      <dgm:t>
        <a:bodyPr/>
        <a:lstStyle/>
        <a:p>
          <a:r>
            <a:rPr lang="pt-BR" dirty="0" smtClean="0"/>
            <a:t>ACELERAÇÃO</a:t>
          </a:r>
          <a:endParaRPr lang="pt-BR" dirty="0"/>
        </a:p>
      </dgm:t>
    </dgm:pt>
    <dgm:pt modelId="{2E7602CA-EA9E-4DDC-9AB0-A78C748100A0}" type="parTrans" cxnId="{81FC2639-F7B4-46FD-BE15-0D25D0C5D5C2}">
      <dgm:prSet/>
      <dgm:spPr/>
      <dgm:t>
        <a:bodyPr/>
        <a:lstStyle/>
        <a:p>
          <a:endParaRPr lang="pt-BR"/>
        </a:p>
      </dgm:t>
    </dgm:pt>
    <dgm:pt modelId="{2D4101C9-2352-400D-BC4A-98458495C67F}" type="sibTrans" cxnId="{81FC2639-F7B4-46FD-BE15-0D25D0C5D5C2}">
      <dgm:prSet/>
      <dgm:spPr/>
      <dgm:t>
        <a:bodyPr/>
        <a:lstStyle/>
        <a:p>
          <a:endParaRPr lang="pt-BR"/>
        </a:p>
      </dgm:t>
    </dgm:pt>
    <dgm:pt modelId="{D67D67D6-B6A7-4521-89A0-7E03C5D99760}" type="pres">
      <dgm:prSet presAssocID="{41156767-9B0A-427C-96CA-FAA02912A3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287AC5-B78A-4D20-95C0-762648EC59CA}" type="pres">
      <dgm:prSet presAssocID="{BE8C932A-004A-4866-B8DE-63A43B7688CE}" presName="parentLin" presStyleCnt="0"/>
      <dgm:spPr/>
    </dgm:pt>
    <dgm:pt modelId="{EF137F7B-79E9-4DA7-854A-32B8D7CA34D8}" type="pres">
      <dgm:prSet presAssocID="{BE8C932A-004A-4866-B8DE-63A43B7688CE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E95B1CB7-9493-436F-8196-AE302BF13D12}" type="pres">
      <dgm:prSet presAssocID="{BE8C932A-004A-4866-B8DE-63A43B7688CE}" presName="parentText" presStyleLbl="node1" presStyleIdx="0" presStyleCnt="2" custLinFactNeighborX="-2784" custLinFactNeighborY="1174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697FD5-DF8A-4F06-ABD2-9C7384266A2C}" type="pres">
      <dgm:prSet presAssocID="{BE8C932A-004A-4866-B8DE-63A43B7688CE}" presName="negativeSpace" presStyleCnt="0"/>
      <dgm:spPr/>
    </dgm:pt>
    <dgm:pt modelId="{3C841F85-AD7D-4B94-BAC5-49855E647602}" type="pres">
      <dgm:prSet presAssocID="{BE8C932A-004A-4866-B8DE-63A43B7688CE}" presName="childText" presStyleLbl="conFgAcc1" presStyleIdx="0" presStyleCnt="2">
        <dgm:presLayoutVars>
          <dgm:bulletEnabled val="1"/>
        </dgm:presLayoutVars>
      </dgm:prSet>
      <dgm:spPr/>
    </dgm:pt>
    <dgm:pt modelId="{09416CDA-977A-42E7-98EF-EE30B0325052}" type="pres">
      <dgm:prSet presAssocID="{ECC12516-4145-4652-8ABF-F0AAF3BD26EF}" presName="spaceBetweenRectangles" presStyleCnt="0"/>
      <dgm:spPr/>
    </dgm:pt>
    <dgm:pt modelId="{FBEEDFA2-457C-4210-A5AF-3B53688B3C4C}" type="pres">
      <dgm:prSet presAssocID="{11A416B2-C33B-4193-9A0F-069EDED46549}" presName="parentLin" presStyleCnt="0"/>
      <dgm:spPr/>
    </dgm:pt>
    <dgm:pt modelId="{863F51A7-A15C-40BA-9745-794B7E961940}" type="pres">
      <dgm:prSet presAssocID="{11A416B2-C33B-4193-9A0F-069EDED46549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17B46B0-9B18-43D5-9B5D-C7C8EA45B53E}" type="pres">
      <dgm:prSet presAssocID="{11A416B2-C33B-4193-9A0F-069EDED465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317FF7-213E-4E4E-A4AA-F9B934C8D55F}" type="pres">
      <dgm:prSet presAssocID="{11A416B2-C33B-4193-9A0F-069EDED46549}" presName="negativeSpace" presStyleCnt="0"/>
      <dgm:spPr/>
    </dgm:pt>
    <dgm:pt modelId="{1AA21407-A147-40E1-A82F-E669488DD193}" type="pres">
      <dgm:prSet presAssocID="{11A416B2-C33B-4193-9A0F-069EDED4654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F40B15C-0F9B-4078-B7BF-D88A96A181A0}" type="presOf" srcId="{41156767-9B0A-427C-96CA-FAA02912A358}" destId="{D67D67D6-B6A7-4521-89A0-7E03C5D99760}" srcOrd="0" destOrd="0" presId="urn:microsoft.com/office/officeart/2005/8/layout/list1"/>
    <dgm:cxn modelId="{DA1AE2DC-545E-46C9-820D-38658B906F91}" srcId="{41156767-9B0A-427C-96CA-FAA02912A358}" destId="{BE8C932A-004A-4866-B8DE-63A43B7688CE}" srcOrd="0" destOrd="0" parTransId="{4AA0D4FE-66EE-461A-9549-4E9AB9B4B790}" sibTransId="{ECC12516-4145-4652-8ABF-F0AAF3BD26EF}"/>
    <dgm:cxn modelId="{21523D21-7175-48F7-9E2D-5529AA9BAD9E}" type="presOf" srcId="{11A416B2-C33B-4193-9A0F-069EDED46549}" destId="{863F51A7-A15C-40BA-9745-794B7E961940}" srcOrd="0" destOrd="0" presId="urn:microsoft.com/office/officeart/2005/8/layout/list1"/>
    <dgm:cxn modelId="{382874FB-D3E2-4A48-BC2A-0CB8CBCC3572}" type="presOf" srcId="{11A416B2-C33B-4193-9A0F-069EDED46549}" destId="{017B46B0-9B18-43D5-9B5D-C7C8EA45B53E}" srcOrd="1" destOrd="0" presId="urn:microsoft.com/office/officeart/2005/8/layout/list1"/>
    <dgm:cxn modelId="{CE80B629-C709-48FB-9B24-097675ECBB0D}" type="presOf" srcId="{BE8C932A-004A-4866-B8DE-63A43B7688CE}" destId="{EF137F7B-79E9-4DA7-854A-32B8D7CA34D8}" srcOrd="0" destOrd="0" presId="urn:microsoft.com/office/officeart/2005/8/layout/list1"/>
    <dgm:cxn modelId="{81FC2639-F7B4-46FD-BE15-0D25D0C5D5C2}" srcId="{41156767-9B0A-427C-96CA-FAA02912A358}" destId="{11A416B2-C33B-4193-9A0F-069EDED46549}" srcOrd="1" destOrd="0" parTransId="{2E7602CA-EA9E-4DDC-9AB0-A78C748100A0}" sibTransId="{2D4101C9-2352-400D-BC4A-98458495C67F}"/>
    <dgm:cxn modelId="{788E3B3C-70AF-4247-885B-E5C4C93054C4}" type="presOf" srcId="{BE8C932A-004A-4866-B8DE-63A43B7688CE}" destId="{E95B1CB7-9493-436F-8196-AE302BF13D12}" srcOrd="1" destOrd="0" presId="urn:microsoft.com/office/officeart/2005/8/layout/list1"/>
    <dgm:cxn modelId="{485FCC13-9461-43A1-BCD8-C673DA57B59C}" type="presParOf" srcId="{D67D67D6-B6A7-4521-89A0-7E03C5D99760}" destId="{36287AC5-B78A-4D20-95C0-762648EC59CA}" srcOrd="0" destOrd="0" presId="urn:microsoft.com/office/officeart/2005/8/layout/list1"/>
    <dgm:cxn modelId="{DB7C6D2D-D183-4407-8C46-0599B16BB113}" type="presParOf" srcId="{36287AC5-B78A-4D20-95C0-762648EC59CA}" destId="{EF137F7B-79E9-4DA7-854A-32B8D7CA34D8}" srcOrd="0" destOrd="0" presId="urn:microsoft.com/office/officeart/2005/8/layout/list1"/>
    <dgm:cxn modelId="{BB7DF3EC-40AA-4EBC-A74F-1DAD6F9A2DD1}" type="presParOf" srcId="{36287AC5-B78A-4D20-95C0-762648EC59CA}" destId="{E95B1CB7-9493-436F-8196-AE302BF13D12}" srcOrd="1" destOrd="0" presId="urn:microsoft.com/office/officeart/2005/8/layout/list1"/>
    <dgm:cxn modelId="{9B4FD7A6-6AF3-4CC6-B187-6664F9F114E8}" type="presParOf" srcId="{D67D67D6-B6A7-4521-89A0-7E03C5D99760}" destId="{8D697FD5-DF8A-4F06-ABD2-9C7384266A2C}" srcOrd="1" destOrd="0" presId="urn:microsoft.com/office/officeart/2005/8/layout/list1"/>
    <dgm:cxn modelId="{BD317200-EB23-424B-AFEA-28C1326DDBEA}" type="presParOf" srcId="{D67D67D6-B6A7-4521-89A0-7E03C5D99760}" destId="{3C841F85-AD7D-4B94-BAC5-49855E647602}" srcOrd="2" destOrd="0" presId="urn:microsoft.com/office/officeart/2005/8/layout/list1"/>
    <dgm:cxn modelId="{42633067-E04C-440B-A710-5B1AADF1F2DD}" type="presParOf" srcId="{D67D67D6-B6A7-4521-89A0-7E03C5D99760}" destId="{09416CDA-977A-42E7-98EF-EE30B0325052}" srcOrd="3" destOrd="0" presId="urn:microsoft.com/office/officeart/2005/8/layout/list1"/>
    <dgm:cxn modelId="{8F9C0B4F-8F93-4A2E-A7AD-934D19E3C8E6}" type="presParOf" srcId="{D67D67D6-B6A7-4521-89A0-7E03C5D99760}" destId="{FBEEDFA2-457C-4210-A5AF-3B53688B3C4C}" srcOrd="4" destOrd="0" presId="urn:microsoft.com/office/officeart/2005/8/layout/list1"/>
    <dgm:cxn modelId="{E7F95FB4-4B83-47FB-9B80-25A9D2C26049}" type="presParOf" srcId="{FBEEDFA2-457C-4210-A5AF-3B53688B3C4C}" destId="{863F51A7-A15C-40BA-9745-794B7E961940}" srcOrd="0" destOrd="0" presId="urn:microsoft.com/office/officeart/2005/8/layout/list1"/>
    <dgm:cxn modelId="{34FA16B3-A75B-4A61-8E92-1758CF49D049}" type="presParOf" srcId="{FBEEDFA2-457C-4210-A5AF-3B53688B3C4C}" destId="{017B46B0-9B18-43D5-9B5D-C7C8EA45B53E}" srcOrd="1" destOrd="0" presId="urn:microsoft.com/office/officeart/2005/8/layout/list1"/>
    <dgm:cxn modelId="{4800F97F-79E9-48AF-8344-1CFEDD16CD4D}" type="presParOf" srcId="{D67D67D6-B6A7-4521-89A0-7E03C5D99760}" destId="{AD317FF7-213E-4E4E-A4AA-F9B934C8D55F}" srcOrd="5" destOrd="0" presId="urn:microsoft.com/office/officeart/2005/8/layout/list1"/>
    <dgm:cxn modelId="{6DAD1EB0-50CD-4EB7-993B-D20FBB4B7131}" type="presParOf" srcId="{D67D67D6-B6A7-4521-89A0-7E03C5D99760}" destId="{1AA21407-A147-40E1-A82F-E669488DD193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7BB7B-B792-4E38-AE77-343D0A2A4CD2}" type="datetimeFigureOut">
              <a:rPr lang="pt-BR" smtClean="0"/>
              <a:pPr/>
              <a:t>29/09/2011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825F-DB5D-4099-B0A1-B3157D237B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mbosevenosa.com.br/como-diagnosticar-trombose-venosa.php" TargetMode="External"/><Relationship Id="rId2" Type="http://schemas.openxmlformats.org/officeDocument/2006/relationships/hyperlink" Target="http://publicacoes.unigranrio.edu.br/index.php/sare/article/viewFile/322/31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download.ultradownloads.uol.com.br/wallpaper/172415_Papel-de-Parede-Celulas-Sanguineas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71736" y="1785926"/>
            <a:ext cx="399474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Visão Geral</a:t>
            </a:r>
          </a:p>
          <a:p>
            <a:pPr algn="ctr"/>
            <a:r>
              <a:rPr lang="pt-BR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CIRCULAÇÃO VENOSA </a:t>
            </a:r>
          </a:p>
          <a:p>
            <a:pPr algn="ctr"/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pt-BR" sz="4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t-BR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HEMOSTASIA</a:t>
            </a:r>
            <a:endParaRPr lang="pt-BR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28"/>
            <a:ext cx="1780562" cy="207170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428728" y="285728"/>
            <a:ext cx="56021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Liga Acadêmica de Patologia</a:t>
            </a:r>
          </a:p>
          <a:p>
            <a:pPr algn="ctr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Clínica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 Imagem </a:t>
            </a:r>
            <a:endParaRPr lang="pt-BR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71604" y="4929198"/>
            <a:ext cx="61173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Bruno Victor da 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Costa -4º 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Período</a:t>
            </a:r>
          </a:p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UNIPAC/FAME-JF</a:t>
            </a:r>
            <a:endParaRPr lang="pt-B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71802" y="6273225"/>
            <a:ext cx="3034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Setembro 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/2011</a:t>
            </a:r>
            <a:endParaRPr lang="pt-B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0927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214546" y="285728"/>
            <a:ext cx="475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Lesão Endotelial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85918" y="1714488"/>
            <a:ext cx="563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VASOCONSTRIÇÃO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714488"/>
            <a:ext cx="84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1º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4071934" y="2643182"/>
            <a:ext cx="500066" cy="64294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 rot="10800000">
            <a:off x="1357290" y="3429000"/>
            <a:ext cx="571504" cy="71438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071670" y="3286124"/>
            <a:ext cx="4972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Fluxo Sanguíneo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4000496" y="4357694"/>
            <a:ext cx="500066" cy="64294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928794" y="5143512"/>
            <a:ext cx="4962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Diminui hemorragia</a:t>
            </a:r>
            <a:endParaRPr lang="pt-B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214546" y="285728"/>
            <a:ext cx="475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Lesão Endotelial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57256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214546" y="285728"/>
            <a:ext cx="475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Lesão Endotelial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14414" y="1714488"/>
            <a:ext cx="7059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TAMPÃO PLAQUETÁRIO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714488"/>
            <a:ext cx="84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º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Fluxograma: Processo 19"/>
          <p:cNvSpPr/>
          <p:nvPr/>
        </p:nvSpPr>
        <p:spPr>
          <a:xfrm>
            <a:off x="500034" y="3357562"/>
            <a:ext cx="1000132" cy="285752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Processo 20"/>
          <p:cNvSpPr/>
          <p:nvPr/>
        </p:nvSpPr>
        <p:spPr>
          <a:xfrm>
            <a:off x="1500166" y="335756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Processo 21"/>
          <p:cNvSpPr/>
          <p:nvPr/>
        </p:nvSpPr>
        <p:spPr>
          <a:xfrm>
            <a:off x="2500298" y="335756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luxograma: Processo 22"/>
          <p:cNvSpPr/>
          <p:nvPr/>
        </p:nvSpPr>
        <p:spPr>
          <a:xfrm>
            <a:off x="3500430" y="335756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Processo 23"/>
          <p:cNvSpPr/>
          <p:nvPr/>
        </p:nvSpPr>
        <p:spPr>
          <a:xfrm>
            <a:off x="4500562" y="335756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luxograma: Processo 24"/>
          <p:cNvSpPr/>
          <p:nvPr/>
        </p:nvSpPr>
        <p:spPr>
          <a:xfrm>
            <a:off x="5500694" y="335756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uxograma: Processo 25"/>
          <p:cNvSpPr/>
          <p:nvPr/>
        </p:nvSpPr>
        <p:spPr>
          <a:xfrm>
            <a:off x="6500826" y="335756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uxograma: Processo 26"/>
          <p:cNvSpPr/>
          <p:nvPr/>
        </p:nvSpPr>
        <p:spPr>
          <a:xfrm>
            <a:off x="7500958" y="335756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Processo 27"/>
          <p:cNvSpPr/>
          <p:nvPr/>
        </p:nvSpPr>
        <p:spPr>
          <a:xfrm>
            <a:off x="428596" y="621508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uxograma: Processo 28"/>
          <p:cNvSpPr/>
          <p:nvPr/>
        </p:nvSpPr>
        <p:spPr>
          <a:xfrm>
            <a:off x="1428728" y="621508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Processo 29"/>
          <p:cNvSpPr/>
          <p:nvPr/>
        </p:nvSpPr>
        <p:spPr>
          <a:xfrm>
            <a:off x="2428860" y="621508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Processo 30"/>
          <p:cNvSpPr/>
          <p:nvPr/>
        </p:nvSpPr>
        <p:spPr>
          <a:xfrm>
            <a:off x="3428992" y="621508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Processo 31"/>
          <p:cNvSpPr/>
          <p:nvPr/>
        </p:nvSpPr>
        <p:spPr>
          <a:xfrm>
            <a:off x="5286380" y="621508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Processo 32"/>
          <p:cNvSpPr/>
          <p:nvPr/>
        </p:nvSpPr>
        <p:spPr>
          <a:xfrm>
            <a:off x="6286512" y="621508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Processo 33"/>
          <p:cNvSpPr/>
          <p:nvPr/>
        </p:nvSpPr>
        <p:spPr>
          <a:xfrm>
            <a:off x="7286644" y="6215082"/>
            <a:ext cx="1000132" cy="285752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em curva 41"/>
          <p:cNvCxnSpPr/>
          <p:nvPr/>
        </p:nvCxnSpPr>
        <p:spPr>
          <a:xfrm>
            <a:off x="4143372" y="5857892"/>
            <a:ext cx="1071570" cy="642942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5400000" flipH="1" flipV="1">
            <a:off x="4214810" y="5572140"/>
            <a:ext cx="1071570" cy="107157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em curva 45"/>
          <p:cNvCxnSpPr/>
          <p:nvPr/>
        </p:nvCxnSpPr>
        <p:spPr>
          <a:xfrm rot="16200000" flipH="1">
            <a:off x="4286248" y="5214950"/>
            <a:ext cx="1143008" cy="1143008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em curva 47"/>
          <p:cNvCxnSpPr>
            <a:stCxn id="31" idx="0"/>
          </p:cNvCxnSpPr>
          <p:nvPr/>
        </p:nvCxnSpPr>
        <p:spPr>
          <a:xfrm rot="5400000" flipH="1" flipV="1">
            <a:off x="3857620" y="5214950"/>
            <a:ext cx="1071570" cy="92869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1071538" y="4357694"/>
            <a:ext cx="928694" cy="5000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2428860" y="4143380"/>
            <a:ext cx="928694" cy="5000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2428860" y="5000636"/>
            <a:ext cx="928694" cy="5000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4071934" y="4286256"/>
            <a:ext cx="928694" cy="5000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5572132" y="4143380"/>
            <a:ext cx="928694" cy="5000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5857884" y="5000636"/>
            <a:ext cx="928694" cy="5000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7286644" y="4143380"/>
            <a:ext cx="928694" cy="5000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xplosão 1 60"/>
          <p:cNvSpPr/>
          <p:nvPr/>
        </p:nvSpPr>
        <p:spPr>
          <a:xfrm>
            <a:off x="3857620" y="5357826"/>
            <a:ext cx="500066" cy="5715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xplosão 1 61"/>
          <p:cNvSpPr/>
          <p:nvPr/>
        </p:nvSpPr>
        <p:spPr>
          <a:xfrm>
            <a:off x="4714876" y="4929198"/>
            <a:ext cx="500066" cy="5715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xplosão 1 62"/>
          <p:cNvSpPr/>
          <p:nvPr/>
        </p:nvSpPr>
        <p:spPr>
          <a:xfrm>
            <a:off x="5143504" y="5357826"/>
            <a:ext cx="500066" cy="5715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xplosão 1 63"/>
          <p:cNvSpPr/>
          <p:nvPr/>
        </p:nvSpPr>
        <p:spPr>
          <a:xfrm>
            <a:off x="4643438" y="5643578"/>
            <a:ext cx="500066" cy="5715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xplosão 1 64"/>
          <p:cNvSpPr/>
          <p:nvPr/>
        </p:nvSpPr>
        <p:spPr>
          <a:xfrm>
            <a:off x="4071934" y="5786454"/>
            <a:ext cx="500066" cy="5715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Nuvem 65"/>
          <p:cNvSpPr/>
          <p:nvPr/>
        </p:nvSpPr>
        <p:spPr>
          <a:xfrm>
            <a:off x="500034" y="3857628"/>
            <a:ext cx="571504" cy="35719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Nuvem 66"/>
          <p:cNvSpPr/>
          <p:nvPr/>
        </p:nvSpPr>
        <p:spPr>
          <a:xfrm>
            <a:off x="571472" y="5429264"/>
            <a:ext cx="500066" cy="28575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Nuvem 67"/>
          <p:cNvSpPr/>
          <p:nvPr/>
        </p:nvSpPr>
        <p:spPr>
          <a:xfrm>
            <a:off x="1714480" y="3857628"/>
            <a:ext cx="571504" cy="42862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Nuvem 68"/>
          <p:cNvSpPr/>
          <p:nvPr/>
        </p:nvSpPr>
        <p:spPr>
          <a:xfrm>
            <a:off x="1643042" y="5429264"/>
            <a:ext cx="500066" cy="35719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Nuvem 69"/>
          <p:cNvSpPr/>
          <p:nvPr/>
        </p:nvSpPr>
        <p:spPr>
          <a:xfrm>
            <a:off x="3428992" y="3714752"/>
            <a:ext cx="500066" cy="42862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Nuvem 70"/>
          <p:cNvSpPr/>
          <p:nvPr/>
        </p:nvSpPr>
        <p:spPr>
          <a:xfrm>
            <a:off x="5000628" y="3786190"/>
            <a:ext cx="500066" cy="42862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Nuvem 71"/>
          <p:cNvSpPr/>
          <p:nvPr/>
        </p:nvSpPr>
        <p:spPr>
          <a:xfrm>
            <a:off x="6715140" y="3786190"/>
            <a:ext cx="500066" cy="42862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Nuvem 72"/>
          <p:cNvSpPr/>
          <p:nvPr/>
        </p:nvSpPr>
        <p:spPr>
          <a:xfrm>
            <a:off x="7643834" y="5572140"/>
            <a:ext cx="500066" cy="42862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Nuvem 73"/>
          <p:cNvSpPr/>
          <p:nvPr/>
        </p:nvSpPr>
        <p:spPr>
          <a:xfrm>
            <a:off x="6786578" y="5572140"/>
            <a:ext cx="500066" cy="42862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DeTexto 81"/>
          <p:cNvSpPr txBox="1"/>
          <p:nvPr/>
        </p:nvSpPr>
        <p:spPr>
          <a:xfrm>
            <a:off x="3500430" y="471488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ADP</a:t>
            </a:r>
            <a:endParaRPr lang="pt-BR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3000364" y="56435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A2</a:t>
            </a:r>
            <a:endParaRPr lang="pt-BR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5643570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A2</a:t>
            </a:r>
            <a:endParaRPr lang="pt-BR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5286380" y="471488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ADP</a:t>
            </a:r>
            <a:endParaRPr lang="pt-BR" b="1" dirty="0"/>
          </a:p>
        </p:txBody>
      </p:sp>
      <p:cxnSp>
        <p:nvCxnSpPr>
          <p:cNvPr id="87" name="Conector de seta reta 86"/>
          <p:cNvCxnSpPr/>
          <p:nvPr/>
        </p:nvCxnSpPr>
        <p:spPr>
          <a:xfrm rot="16200000" flipV="1">
            <a:off x="3607587" y="4393413"/>
            <a:ext cx="357190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de seta reta 87"/>
          <p:cNvCxnSpPr/>
          <p:nvPr/>
        </p:nvCxnSpPr>
        <p:spPr>
          <a:xfrm rot="10800000">
            <a:off x="2285984" y="5715016"/>
            <a:ext cx="571504" cy="1333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 rot="16200000" flipV="1">
            <a:off x="5219704" y="4424370"/>
            <a:ext cx="347666" cy="214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/>
          <p:nvPr/>
        </p:nvCxnSpPr>
        <p:spPr>
          <a:xfrm flipV="1">
            <a:off x="6072198" y="5786454"/>
            <a:ext cx="571504" cy="2047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riângulo isósceles 96"/>
          <p:cNvSpPr/>
          <p:nvPr/>
        </p:nvSpPr>
        <p:spPr>
          <a:xfrm>
            <a:off x="3500430" y="5715016"/>
            <a:ext cx="428628" cy="35719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Triângulo isósceles 97"/>
          <p:cNvSpPr/>
          <p:nvPr/>
        </p:nvSpPr>
        <p:spPr>
          <a:xfrm>
            <a:off x="5357818" y="5857892"/>
            <a:ext cx="428628" cy="35719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Estrela de 7 Pontos 98"/>
          <p:cNvSpPr/>
          <p:nvPr/>
        </p:nvSpPr>
        <p:spPr>
          <a:xfrm>
            <a:off x="357158" y="4786322"/>
            <a:ext cx="500066" cy="35719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Estrela de 7 Pontos 99"/>
          <p:cNvSpPr/>
          <p:nvPr/>
        </p:nvSpPr>
        <p:spPr>
          <a:xfrm>
            <a:off x="1928794" y="4786322"/>
            <a:ext cx="500066" cy="35719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strela de 7 Pontos 100"/>
          <p:cNvSpPr/>
          <p:nvPr/>
        </p:nvSpPr>
        <p:spPr>
          <a:xfrm>
            <a:off x="6715140" y="4572008"/>
            <a:ext cx="500066" cy="35719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Estrela de 7 Pontos 101"/>
          <p:cNvSpPr/>
          <p:nvPr/>
        </p:nvSpPr>
        <p:spPr>
          <a:xfrm>
            <a:off x="7500958" y="4929198"/>
            <a:ext cx="500066" cy="35719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071670" y="285728"/>
            <a:ext cx="475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Lesão Endotelial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pt-BR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pt-BR" sz="2800" dirty="0" smtClean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4714876" y="3786190"/>
            <a:ext cx="3214710" cy="121444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000628" y="3929066"/>
            <a:ext cx="26139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Bloqueio</a:t>
            </a:r>
          </a:p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Perda de Sangue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034" y="2000240"/>
            <a:ext cx="4565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Pequena Lesão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5720" y="5643578"/>
            <a:ext cx="6828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Pequeno Sangramento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57224" y="3714752"/>
            <a:ext cx="2406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Tampão </a:t>
            </a:r>
          </a:p>
          <a:p>
            <a:pPr algn="ctr"/>
            <a:r>
              <a:rPr lang="pt-BR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Plaquetário</a:t>
            </a:r>
            <a:endParaRPr lang="pt-B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714480" y="2928934"/>
            <a:ext cx="500066" cy="714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 rot="10800000">
            <a:off x="1714480" y="5072074"/>
            <a:ext cx="500066" cy="714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6200000">
            <a:off x="3679025" y="4036223"/>
            <a:ext cx="500066" cy="714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71670" y="285728"/>
            <a:ext cx="475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Lesão Endotelial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785926"/>
            <a:ext cx="415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Grande Lesão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0" y="5500702"/>
            <a:ext cx="638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Grande Sangramento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5786" y="3571876"/>
            <a:ext cx="2406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Tampão </a:t>
            </a:r>
          </a:p>
          <a:p>
            <a:pPr algn="ctr"/>
            <a:r>
              <a:rPr lang="pt-BR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Plaquetário</a:t>
            </a:r>
            <a:endParaRPr lang="pt-B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1643042" y="2714620"/>
            <a:ext cx="500066" cy="714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0800000">
            <a:off x="1643042" y="4929198"/>
            <a:ext cx="500066" cy="714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6200000">
            <a:off x="3393273" y="3821909"/>
            <a:ext cx="500066" cy="714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4572000" y="3571876"/>
            <a:ext cx="3214710" cy="121444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357818" y="3714752"/>
            <a:ext cx="17059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</a:t>
            </a:r>
          </a:p>
          <a:p>
            <a:pPr algn="ctr"/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Sanguíneo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15 a 20 seg. -&gt; Trauma Grave</a:t>
            </a:r>
          </a:p>
          <a:p>
            <a:endParaRPr lang="pt-BR" dirty="0"/>
          </a:p>
          <a:p>
            <a:r>
              <a:rPr lang="pt-BR" dirty="0" smtClean="0"/>
              <a:t>1 a 2 min. -&gt; Trauma pequeno</a:t>
            </a:r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http://cnaturais9.files.wordpress.com/2008/05/coagulo-sanguineo1.jpg?w=192&amp;h=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3500462" cy="3135831"/>
          </a:xfrm>
          <a:prstGeom prst="rect">
            <a:avLst/>
          </a:prstGeom>
          <a:noFill/>
        </p:spPr>
      </p:pic>
      <p:pic>
        <p:nvPicPr>
          <p:cNvPr id="15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57224" y="1928802"/>
            <a:ext cx="371477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357290" y="1928802"/>
            <a:ext cx="28200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Ausência Lesão </a:t>
            </a:r>
          </a:p>
          <a:p>
            <a:pPr algn="ctr"/>
            <a:r>
              <a:rPr lang="pt-B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Endotelial</a:t>
            </a:r>
            <a:endParaRPr lang="pt-B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1928794" y="3214686"/>
            <a:ext cx="928694" cy="1071570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500430" y="3286124"/>
            <a:ext cx="3143272" cy="1214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500430" y="3357562"/>
            <a:ext cx="30340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Predomínio Ação</a:t>
            </a:r>
          </a:p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Anticoagulante</a:t>
            </a:r>
            <a:endParaRPr lang="pt-B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4643438" y="4643446"/>
            <a:ext cx="857256" cy="5715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57554" y="5429264"/>
            <a:ext cx="371477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929058" y="5643578"/>
            <a:ext cx="2521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Sangue Fluido</a:t>
            </a:r>
            <a:endParaRPr lang="pt-B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57224" y="1928802"/>
            <a:ext cx="371477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285852" y="2214554"/>
            <a:ext cx="289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Lesão Endotelial</a:t>
            </a:r>
            <a:endParaRPr lang="pt-B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1928794" y="3214686"/>
            <a:ext cx="928694" cy="1071570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500430" y="3286124"/>
            <a:ext cx="3143272" cy="1214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643306" y="3357562"/>
            <a:ext cx="29190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Ativação de </a:t>
            </a:r>
          </a:p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Pró-Coagulantes</a:t>
            </a:r>
            <a:endParaRPr lang="pt-B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3714744" y="4643446"/>
            <a:ext cx="857256" cy="5715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42910" y="5357826"/>
            <a:ext cx="371477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57224" y="5357826"/>
            <a:ext cx="31474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Predomínio sobre</a:t>
            </a:r>
          </a:p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Anticoagulantes</a:t>
            </a:r>
            <a:endParaRPr lang="pt-B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214942" y="5286388"/>
            <a:ext cx="371477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 rot="16200000">
            <a:off x="4357686" y="5643578"/>
            <a:ext cx="857256" cy="5715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929322" y="5286388"/>
            <a:ext cx="23621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Formação do</a:t>
            </a:r>
          </a:p>
          <a:p>
            <a:pPr algn="ctr"/>
            <a:r>
              <a:rPr lang="pt-B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</a:t>
            </a:r>
            <a:endParaRPr lang="pt-B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2910" y="2428868"/>
            <a:ext cx="2643206" cy="57150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71538" y="2428868"/>
            <a:ext cx="16066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Plaquetas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1472" y="3429000"/>
            <a:ext cx="2643206" cy="57150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71472" y="4500570"/>
            <a:ext cx="2643206" cy="57150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42910" y="3429000"/>
            <a:ext cx="2497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Parede Vascular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42910" y="4500570"/>
            <a:ext cx="2424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Proteínas </a:t>
            </a:r>
            <a:r>
              <a:rPr lang="pt-BR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Sang</a:t>
            </a:r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Chave esquerda 12"/>
          <p:cNvSpPr/>
          <p:nvPr/>
        </p:nvSpPr>
        <p:spPr>
          <a:xfrm rot="10800000">
            <a:off x="3286116" y="2285992"/>
            <a:ext cx="571504" cy="300039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Processo 13"/>
          <p:cNvSpPr/>
          <p:nvPr/>
        </p:nvSpPr>
        <p:spPr>
          <a:xfrm>
            <a:off x="3929058" y="3143248"/>
            <a:ext cx="1714512" cy="1214446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929058" y="3357562"/>
            <a:ext cx="16410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Substâncias</a:t>
            </a:r>
          </a:p>
          <a:p>
            <a:pPr algn="ctr"/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Ativadoras</a:t>
            </a:r>
            <a:endParaRPr lang="pt-BR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5929322" y="3429000"/>
            <a:ext cx="857256" cy="6429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858016" y="3000372"/>
            <a:ext cx="1857388" cy="15001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858016" y="3500438"/>
            <a:ext cx="18568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Coagulação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86182" y="1785926"/>
            <a:ext cx="898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FT III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14744" y="2571744"/>
            <a:ext cx="1013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FT VII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85852" y="2571744"/>
            <a:ext cx="1191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FT </a:t>
            </a:r>
            <a:r>
              <a:rPr lang="pt-BR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VIIa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43042" y="3643314"/>
            <a:ext cx="3571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Mais 10"/>
          <p:cNvSpPr/>
          <p:nvPr/>
        </p:nvSpPr>
        <p:spPr>
          <a:xfrm>
            <a:off x="4000496" y="228599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42910" y="307181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Ativação (Ca++)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1428728" y="4857760"/>
            <a:ext cx="7143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Xa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Mais 16"/>
          <p:cNvSpPr/>
          <p:nvPr/>
        </p:nvSpPr>
        <p:spPr>
          <a:xfrm>
            <a:off x="2143108" y="492919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643174" y="4857760"/>
            <a:ext cx="7143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000496" y="4857760"/>
            <a:ext cx="7143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86116" y="457200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Ativação</a:t>
            </a:r>
            <a:endParaRPr lang="pt-BR" b="1" dirty="0"/>
          </a:p>
        </p:txBody>
      </p:sp>
      <p:cxnSp>
        <p:nvCxnSpPr>
          <p:cNvPr id="23" name="Conector de seta reta 22"/>
          <p:cNvCxnSpPr>
            <a:stCxn id="18" idx="2"/>
          </p:cNvCxnSpPr>
          <p:nvPr/>
        </p:nvCxnSpPr>
        <p:spPr>
          <a:xfrm rot="5400000">
            <a:off x="2547594" y="5333684"/>
            <a:ext cx="405474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6" idx="2"/>
          </p:cNvCxnSpPr>
          <p:nvPr/>
        </p:nvCxnSpPr>
        <p:spPr>
          <a:xfrm rot="16200000" flipH="1">
            <a:off x="1833214" y="5333684"/>
            <a:ext cx="405474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1500166" y="5857892"/>
            <a:ext cx="1804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Ativador </a:t>
            </a:r>
          </a:p>
          <a:p>
            <a:pPr algn="ctr"/>
            <a:r>
              <a:rPr lang="pt-B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Protrombina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929058" y="6000768"/>
            <a:ext cx="18041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Protrombina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215074" y="6000768"/>
            <a:ext cx="13994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pt-B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rombina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 rot="10800000">
            <a:off x="4857752" y="5214950"/>
            <a:ext cx="1643074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3071802" y="6286520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5715008" y="6286520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10800000">
            <a:off x="2786050" y="2857496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>
            <a:off x="1572398" y="335676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5400000">
            <a:off x="1500960" y="442833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3357554" y="5072074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7358082" y="1714488"/>
            <a:ext cx="5741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XII</a:t>
            </a:r>
            <a:endParaRPr lang="pt-B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7286644" y="2643182"/>
            <a:ext cx="7521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XIIa</a:t>
            </a:r>
            <a:endParaRPr lang="pt-B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7782537" y="1928802"/>
            <a:ext cx="13614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CAPM </a:t>
            </a:r>
          </a:p>
          <a:p>
            <a:pPr algn="ctr"/>
            <a:endParaRPr lang="pt-BR" sz="1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1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Pré-Calicreína</a:t>
            </a:r>
            <a:endParaRPr lang="pt-BR" sz="1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t-BR" sz="16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t-BR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1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Calicreína</a:t>
            </a:r>
            <a:endParaRPr lang="pt-BR" sz="16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5500694" y="1714488"/>
            <a:ext cx="1236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LESÃO </a:t>
            </a:r>
          </a:p>
          <a:p>
            <a:pPr algn="ctr"/>
            <a:r>
              <a:rPr lang="pt-BR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ENDOTELIAL</a:t>
            </a:r>
            <a:endParaRPr lang="pt-BR" sz="1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6" name="Conector de seta reta 55"/>
          <p:cNvCxnSpPr/>
          <p:nvPr/>
        </p:nvCxnSpPr>
        <p:spPr>
          <a:xfrm rot="10800000">
            <a:off x="4786314" y="2000240"/>
            <a:ext cx="5000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rot="5400000">
            <a:off x="7435870" y="2493956"/>
            <a:ext cx="41751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 rot="5400000">
            <a:off x="7435870" y="3351212"/>
            <a:ext cx="41751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tângulo 66"/>
          <p:cNvSpPr/>
          <p:nvPr/>
        </p:nvSpPr>
        <p:spPr>
          <a:xfrm>
            <a:off x="7429520" y="3643314"/>
            <a:ext cx="4780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IX</a:t>
            </a:r>
            <a:endParaRPr lang="pt-B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8" name="Conector de seta reta 67"/>
          <p:cNvCxnSpPr/>
          <p:nvPr/>
        </p:nvCxnSpPr>
        <p:spPr>
          <a:xfrm rot="10800000">
            <a:off x="6858016" y="3929066"/>
            <a:ext cx="50165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tângulo 69"/>
          <p:cNvSpPr/>
          <p:nvPr/>
        </p:nvSpPr>
        <p:spPr>
          <a:xfrm>
            <a:off x="6215074" y="3643314"/>
            <a:ext cx="655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IXa</a:t>
            </a:r>
            <a:endParaRPr lang="pt-B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1" name="Conector de seta reta 70"/>
          <p:cNvCxnSpPr/>
          <p:nvPr/>
        </p:nvCxnSpPr>
        <p:spPr>
          <a:xfrm rot="10800000">
            <a:off x="2214546" y="3929066"/>
            <a:ext cx="38576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 flipV="1">
            <a:off x="7000892" y="5715016"/>
            <a:ext cx="357984" cy="2865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/>
          <p:cNvSpPr/>
          <p:nvPr/>
        </p:nvSpPr>
        <p:spPr>
          <a:xfrm>
            <a:off x="7092477" y="5214950"/>
            <a:ext cx="20515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Fibrinogênio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6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  <p:cxnSp>
        <p:nvCxnSpPr>
          <p:cNvPr id="77" name="Conector de seta reta 76"/>
          <p:cNvCxnSpPr/>
          <p:nvPr/>
        </p:nvCxnSpPr>
        <p:spPr>
          <a:xfrm flipV="1">
            <a:off x="6715140" y="2000240"/>
            <a:ext cx="571504" cy="11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tângulo 80"/>
          <p:cNvSpPr/>
          <p:nvPr/>
        </p:nvSpPr>
        <p:spPr>
          <a:xfrm>
            <a:off x="7143768" y="4572008"/>
            <a:ext cx="684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VIII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2" name="Retângulo 81"/>
          <p:cNvSpPr/>
          <p:nvPr/>
        </p:nvSpPr>
        <p:spPr>
          <a:xfrm>
            <a:off x="5715008" y="4572008"/>
            <a:ext cx="862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VIIIa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83" name="Conector de seta reta 82"/>
          <p:cNvCxnSpPr/>
          <p:nvPr/>
        </p:nvCxnSpPr>
        <p:spPr>
          <a:xfrm rot="10800000">
            <a:off x="2214546" y="4143380"/>
            <a:ext cx="3357586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 rot="5400000" flipH="1" flipV="1">
            <a:off x="6500429" y="5215347"/>
            <a:ext cx="929488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/>
          <p:nvPr/>
        </p:nvCxnSpPr>
        <p:spPr>
          <a:xfrm rot="10800000">
            <a:off x="6500826" y="4857760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3071802" y="57864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Ca++</a:t>
            </a:r>
            <a:endParaRPr lang="pt-BR" b="1" dirty="0"/>
          </a:p>
        </p:txBody>
      </p:sp>
      <p:sp>
        <p:nvSpPr>
          <p:cNvPr id="50" name="Retângulo 49"/>
          <p:cNvSpPr/>
          <p:nvPr/>
        </p:nvSpPr>
        <p:spPr>
          <a:xfrm>
            <a:off x="642910" y="4143380"/>
            <a:ext cx="79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(Ca++)</a:t>
            </a:r>
            <a:endParaRPr lang="pt-BR" dirty="0"/>
          </a:p>
        </p:txBody>
      </p:sp>
      <p:sp>
        <p:nvSpPr>
          <p:cNvPr id="57" name="Retângulo 56"/>
          <p:cNvSpPr/>
          <p:nvPr/>
        </p:nvSpPr>
        <p:spPr>
          <a:xfrm>
            <a:off x="5572132" y="6488668"/>
            <a:ext cx="79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(Ca++)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285984" y="214290"/>
            <a:ext cx="47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Fluxo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787791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357158" y="1714488"/>
            <a:ext cx="85468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Quantidade de Sangue/ Intervalo de Tempo</a:t>
            </a:r>
          </a:p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mL/</a:t>
            </a:r>
            <a:r>
              <a:rPr lang="pt-BR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ou L/</a:t>
            </a:r>
            <a:r>
              <a:rPr lang="pt-BR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2071678"/>
            <a:ext cx="20515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Fibrinogênio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643174" y="2357430"/>
            <a:ext cx="78581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643306" y="1643050"/>
            <a:ext cx="200772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Monômeros</a:t>
            </a: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</a:p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Fibrina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rot="5400000">
            <a:off x="4358480" y="3356768"/>
            <a:ext cx="57150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000496" y="3786190"/>
            <a:ext cx="12987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Fibrina </a:t>
            </a:r>
          </a:p>
          <a:p>
            <a:pPr algn="ct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Solúvel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rot="5400000">
            <a:off x="4358480" y="5071280"/>
            <a:ext cx="57150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000496" y="5429264"/>
            <a:ext cx="1524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Fibrina</a:t>
            </a:r>
          </a:p>
          <a:p>
            <a:pPr algn="ct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Insolúvel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57950" y="5643578"/>
            <a:ext cx="1388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Coágulo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4857752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XIII</a:t>
            </a:r>
            <a:endParaRPr lang="pt-BR" b="1" dirty="0"/>
          </a:p>
        </p:txBody>
      </p:sp>
      <p:sp>
        <p:nvSpPr>
          <p:cNvPr id="21" name="Igual 20"/>
          <p:cNvSpPr/>
          <p:nvPr/>
        </p:nvSpPr>
        <p:spPr>
          <a:xfrm>
            <a:off x="5572132" y="5643578"/>
            <a:ext cx="785818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643174" y="185736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Ca++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596" y="1500174"/>
            <a:ext cx="3262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ÍONS CA++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Fluxograma: Conector 5"/>
          <p:cNvSpPr/>
          <p:nvPr/>
        </p:nvSpPr>
        <p:spPr>
          <a:xfrm>
            <a:off x="500034" y="1785926"/>
            <a:ext cx="2643206" cy="200026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42910" y="2500306"/>
            <a:ext cx="2315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Plasminogênio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2910" y="4572008"/>
            <a:ext cx="3000396" cy="1571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357290" y="5143512"/>
            <a:ext cx="1494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Plasmina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3786182" y="5000636"/>
            <a:ext cx="928694" cy="7858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857752" y="4929198"/>
            <a:ext cx="316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Fibrinólise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3357554" y="185736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ATIVADORES PLASMÁTICOS (</a:t>
            </a:r>
            <a:r>
              <a:rPr lang="pt-BR" b="1" dirty="0" err="1" smtClean="0"/>
              <a:t>XIIa</a:t>
            </a:r>
            <a:r>
              <a:rPr lang="pt-BR" b="1" dirty="0" smtClean="0"/>
              <a:t> , CALICREÍNA)</a:t>
            </a:r>
          </a:p>
          <a:p>
            <a:endParaRPr lang="pt-BR" b="1" dirty="0"/>
          </a:p>
          <a:p>
            <a:r>
              <a:rPr lang="pt-BR" b="1" dirty="0" smtClean="0"/>
              <a:t>ATIVADORES TECIDUAIS (</a:t>
            </a:r>
            <a:r>
              <a:rPr lang="pt-BR" b="1" dirty="0" err="1" smtClean="0"/>
              <a:t>tPA</a:t>
            </a:r>
            <a:r>
              <a:rPr lang="pt-BR" b="1" dirty="0" smtClean="0"/>
              <a:t>, </a:t>
            </a:r>
            <a:r>
              <a:rPr lang="pt-BR" b="1" dirty="0" err="1" smtClean="0"/>
              <a:t>µPA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14" name="Seta para baixo 13"/>
          <p:cNvSpPr/>
          <p:nvPr/>
        </p:nvSpPr>
        <p:spPr>
          <a:xfrm>
            <a:off x="1643042" y="3857628"/>
            <a:ext cx="500066" cy="7143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dobrada para cima 15"/>
          <p:cNvSpPr/>
          <p:nvPr/>
        </p:nvSpPr>
        <p:spPr>
          <a:xfrm rot="16200000" flipH="1">
            <a:off x="3679025" y="2250273"/>
            <a:ext cx="1357322" cy="2857520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14480" y="285728"/>
            <a:ext cx="55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Coágulo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2071678"/>
            <a:ext cx="3000396" cy="1571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14414" y="2571744"/>
            <a:ext cx="1494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Plasmina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7224" y="4786322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FIBRINA</a:t>
            </a:r>
            <a:endParaRPr lang="pt-B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1643042" y="3714752"/>
            <a:ext cx="785818" cy="107157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6200000">
            <a:off x="3714744" y="4714884"/>
            <a:ext cx="785818" cy="107157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786314" y="4857760"/>
            <a:ext cx="41157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PDF (</a:t>
            </a:r>
            <a:r>
              <a:rPr lang="pt-BR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D-dímero</a:t>
            </a:r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57158" y="285728"/>
            <a:ext cx="7050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Diagnóstico Trombose Venosa</a:t>
            </a:r>
            <a:endParaRPr lang="pt-BR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Procedimento Diagnóstico Trombose - Sintoma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57158" y="285728"/>
            <a:ext cx="7050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Diagnóstico Trombose Venosa</a:t>
            </a:r>
            <a:endParaRPr lang="pt-BR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Procedimento Diagnóstico Trombose - Sintoma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7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86116" y="285728"/>
            <a:ext cx="2901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D-Dímero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Produto de Degradação da Fibrina</a:t>
            </a:r>
          </a:p>
          <a:p>
            <a:pPr>
              <a:buNone/>
            </a:pPr>
            <a:r>
              <a:rPr lang="pt-BR" dirty="0" smtClean="0"/>
              <a:t>    - Utilidade Clínica Limitada --&gt; sujeito à interferência de situações como inflamação, trauma e cirurgia.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IMPORTANTE -&gt; Exclusão de Doença Tromboembólica.</a:t>
            </a:r>
            <a:endParaRPr lang="pt-BR" dirty="0"/>
          </a:p>
        </p:txBody>
      </p:sp>
      <p:pic>
        <p:nvPicPr>
          <p:cNvPr id="7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86116" y="285728"/>
            <a:ext cx="2901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D-Dímero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954591"/>
          </a:xfrm>
        </p:spPr>
        <p:txBody>
          <a:bodyPr>
            <a:normAutofit/>
          </a:bodyPr>
          <a:lstStyle/>
          <a:p>
            <a:r>
              <a:rPr lang="pt-BR" dirty="0" err="1" smtClean="0"/>
              <a:t>D-Dímero</a:t>
            </a:r>
            <a:r>
              <a:rPr lang="pt-BR" dirty="0" smtClean="0"/>
              <a:t> &lt; 500 </a:t>
            </a:r>
            <a:r>
              <a:rPr lang="pt-BR" dirty="0" err="1" smtClean="0"/>
              <a:t>ng</a:t>
            </a:r>
            <a:r>
              <a:rPr lang="pt-BR" dirty="0" smtClean="0"/>
              <a:t>/mL – EXCLUI TROMBOSE</a:t>
            </a:r>
          </a:p>
          <a:p>
            <a:endParaRPr lang="pt-BR" dirty="0" smtClean="0"/>
          </a:p>
          <a:p>
            <a:r>
              <a:rPr lang="pt-BR" dirty="0" err="1" smtClean="0"/>
              <a:t>D-Dímero</a:t>
            </a:r>
            <a:r>
              <a:rPr lang="pt-BR" dirty="0" smtClean="0"/>
              <a:t> &gt; 500 </a:t>
            </a:r>
            <a:r>
              <a:rPr lang="pt-BR" dirty="0" err="1" smtClean="0"/>
              <a:t>ng</a:t>
            </a:r>
            <a:r>
              <a:rPr lang="pt-BR" dirty="0" smtClean="0"/>
              <a:t>/mL – AUMENTA SUSPEITA DE TROMBOSE.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     SOLICITAÇÃO EXAMES DE IMAGEM ( CONFIRMAÇÃO DO DIAGNÓSTICO).</a:t>
            </a:r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2071670" y="3857628"/>
            <a:ext cx="857256" cy="1428760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00100" y="285728"/>
            <a:ext cx="7303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Referências Bibliográficas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b="1" dirty="0" smtClean="0"/>
              <a:t>1. Oliveira, CM. Notas de Aula da Disciplina Fisiologia Humana – Juiz de Fora: Faculdade de Medicina da Universidade Presidente Antônio Carlos. 2009. </a:t>
            </a:r>
          </a:p>
          <a:p>
            <a:r>
              <a:rPr lang="pt-BR" sz="1800" b="1" dirty="0" smtClean="0"/>
              <a:t>2. Costa LPL, Lima VM, Costa CP. Importância  do DÍMERO-D NO DIAGNÓSTICO CLÍNICO LABORATORIAL. Publicações UNIGRANRIO [periódico na internet]. 2006 [citado 2006 </a:t>
            </a:r>
            <a:r>
              <a:rPr lang="pt-BR" sz="1800" b="1" dirty="0" err="1" smtClean="0"/>
              <a:t>Jan-Jun</a:t>
            </a:r>
            <a:r>
              <a:rPr lang="pt-BR" sz="1800" b="1" dirty="0" smtClean="0"/>
              <a:t>]; 1(35). Disponível em: </a:t>
            </a:r>
            <a:r>
              <a:rPr lang="pt-BR" sz="1800" b="1" dirty="0" smtClean="0">
                <a:hlinkClick r:id="rId2"/>
              </a:rPr>
              <a:t>http://publicacoes.unigranrio.edu.br/index.</a:t>
            </a:r>
            <a:r>
              <a:rPr lang="pt-BR" sz="1800" b="1" dirty="0" err="1" smtClean="0">
                <a:hlinkClick r:id="rId2"/>
              </a:rPr>
              <a:t>php</a:t>
            </a:r>
            <a:r>
              <a:rPr lang="pt-BR" sz="1800" b="1" dirty="0" smtClean="0">
                <a:hlinkClick r:id="rId2"/>
              </a:rPr>
              <a:t>/sare/</a:t>
            </a:r>
            <a:r>
              <a:rPr lang="pt-BR" sz="1800" b="1" dirty="0" err="1" smtClean="0">
                <a:hlinkClick r:id="rId2"/>
              </a:rPr>
              <a:t>article</a:t>
            </a:r>
            <a:r>
              <a:rPr lang="pt-BR" sz="1800" b="1" dirty="0" smtClean="0">
                <a:hlinkClick r:id="rId2"/>
              </a:rPr>
              <a:t>/</a:t>
            </a:r>
            <a:r>
              <a:rPr lang="pt-BR" sz="1800" b="1" dirty="0" err="1" smtClean="0">
                <a:hlinkClick r:id="rId2"/>
              </a:rPr>
              <a:t>viewFile</a:t>
            </a:r>
            <a:r>
              <a:rPr lang="pt-BR" sz="1800" b="1" dirty="0" smtClean="0">
                <a:hlinkClick r:id="rId2"/>
              </a:rPr>
              <a:t>/322/313</a:t>
            </a:r>
            <a:endParaRPr lang="pt-BR" sz="1800" b="1" dirty="0" smtClean="0"/>
          </a:p>
          <a:p>
            <a:r>
              <a:rPr lang="pt-BR" sz="1800" b="1" dirty="0" smtClean="0"/>
              <a:t>3. Trombosevenosa.com.</a:t>
            </a:r>
            <a:r>
              <a:rPr lang="pt-BR" sz="1800" b="1" dirty="0" err="1" smtClean="0"/>
              <a:t>br</a:t>
            </a:r>
            <a:r>
              <a:rPr lang="pt-BR" sz="1800" b="1" dirty="0" smtClean="0"/>
              <a:t> [sitio na internet]. São Paulo. Disponível em: </a:t>
            </a:r>
            <a:r>
              <a:rPr lang="pt-BR" sz="1800" b="1" dirty="0" smtClean="0">
                <a:hlinkClick r:id="rId3"/>
              </a:rPr>
              <a:t>http://www.trombosevenosa.com.br/como-diagnosticar-trombose-venosa.</a:t>
            </a:r>
            <a:r>
              <a:rPr lang="pt-BR" sz="1800" b="1" dirty="0" err="1" smtClean="0">
                <a:hlinkClick r:id="rId3"/>
              </a:rPr>
              <a:t>php</a:t>
            </a:r>
            <a:endParaRPr lang="pt-BR" sz="1800" b="1" dirty="0" smtClean="0"/>
          </a:p>
          <a:p>
            <a:r>
              <a:rPr lang="pt-BR" sz="1800" b="1" dirty="0" smtClean="0"/>
              <a:t>4. </a:t>
            </a:r>
            <a:r>
              <a:rPr lang="pt-BR" sz="1800" b="1" dirty="0" err="1" smtClean="0"/>
              <a:t>Maffei</a:t>
            </a:r>
            <a:r>
              <a:rPr lang="pt-BR" sz="1800" b="1" dirty="0" smtClean="0"/>
              <a:t> FHA, </a:t>
            </a:r>
            <a:r>
              <a:rPr lang="pt-BR" sz="1800" b="1" dirty="0" err="1" smtClean="0"/>
              <a:t>Caiafa</a:t>
            </a:r>
            <a:r>
              <a:rPr lang="pt-BR" sz="1800" b="1" dirty="0" smtClean="0"/>
              <a:t> JS, </a:t>
            </a:r>
            <a:r>
              <a:rPr lang="pt-BR" sz="1800" b="1" dirty="0" err="1" smtClean="0"/>
              <a:t>Ramacciotti</a:t>
            </a:r>
            <a:r>
              <a:rPr lang="pt-BR" sz="1800" b="1" dirty="0" smtClean="0"/>
              <a:t> E, Castro AA para o Grupo de Elaboração de Normas de Orientação Clínica em Trombose Venosa Profunda da SBACV. Normas de orientação clínica para prevenção, diagnóstico e tratamento da trombose venosa profunda (revisão 2005). Salvador: SBACV; 2005. Disponível em: URL: http://www.sbacv-nac.org.br </a:t>
            </a:r>
          </a:p>
          <a:p>
            <a:r>
              <a:rPr lang="pt-BR" sz="1800" b="1" dirty="0" smtClean="0"/>
              <a:t>5. </a:t>
            </a:r>
            <a:r>
              <a:rPr lang="pt-BR" sz="1800" b="1" dirty="0" err="1" smtClean="0"/>
              <a:t>Guyton</a:t>
            </a:r>
            <a:r>
              <a:rPr lang="pt-BR" sz="1800" b="1" dirty="0" smtClean="0"/>
              <a:t> AC, Hall JE. Tratado de Fisiologia Médica. 11ª ed. Ver. e atual. Rio de Janeiro: </a:t>
            </a:r>
            <a:r>
              <a:rPr lang="pt-BR" sz="1800" b="1" dirty="0" err="1" smtClean="0"/>
              <a:t>Sarvier</a:t>
            </a:r>
            <a:r>
              <a:rPr lang="pt-BR" sz="1800" b="1" dirty="0" smtClean="0"/>
              <a:t>; 2006. 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947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57158" y="428604"/>
            <a:ext cx="3826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OBRIGADO !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285984" y="214290"/>
            <a:ext cx="47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Fluxo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5239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285984" y="214290"/>
            <a:ext cx="47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Fluxo Sanguíneo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7072362" cy="49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71538" y="214290"/>
            <a:ext cx="6989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Fluxo Sanguíneo Venoso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/>
          <a:lstStyle/>
          <a:p>
            <a:r>
              <a:rPr lang="pt-BR" dirty="0" smtClean="0"/>
              <a:t>VEIAS :</a:t>
            </a:r>
          </a:p>
          <a:p>
            <a:pPr>
              <a:buFontTx/>
              <a:buChar char="-"/>
            </a:pPr>
            <a:r>
              <a:rPr lang="pt-BR" dirty="0" smtClean="0"/>
              <a:t>Vias de passagem para o fluxo de sangue para o coração.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Complacência -&gt; Reservatório de Sangue. 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19"/>
          <p:cNvSpPr/>
          <p:nvPr/>
        </p:nvSpPr>
        <p:spPr>
          <a:xfrm>
            <a:off x="785786" y="5572140"/>
            <a:ext cx="3214710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71538" y="214290"/>
            <a:ext cx="6989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Fluxo Sanguíneo Venoso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857224" y="3500438"/>
            <a:ext cx="3214710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7224" y="3786190"/>
            <a:ext cx="3174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Retorno Venoso</a:t>
            </a:r>
            <a:endParaRPr lang="pt-B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143504" y="2071678"/>
            <a:ext cx="3214710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643570" y="2357430"/>
            <a:ext cx="20894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Gravidade</a:t>
            </a:r>
            <a:endParaRPr lang="pt-B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143504" y="5072074"/>
            <a:ext cx="3214710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072066" y="5357826"/>
            <a:ext cx="3346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Válvulas Venosas</a:t>
            </a:r>
            <a:endParaRPr lang="pt-B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143504" y="3643314"/>
            <a:ext cx="3214710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643570" y="3714752"/>
            <a:ext cx="21804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Bomba </a:t>
            </a:r>
            <a:r>
              <a:rPr lang="pt-BR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Musc</a:t>
            </a:r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Esquelética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Seta para a direita 15"/>
          <p:cNvSpPr/>
          <p:nvPr/>
        </p:nvSpPr>
        <p:spPr>
          <a:xfrm rot="19139511">
            <a:off x="3825138" y="2618969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4214810" y="3786190"/>
            <a:ext cx="78581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Seta para a direita 17"/>
          <p:cNvSpPr/>
          <p:nvPr/>
        </p:nvSpPr>
        <p:spPr>
          <a:xfrm rot="2496004">
            <a:off x="3823682" y="505000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428728" y="5643578"/>
            <a:ext cx="19338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Bomba </a:t>
            </a:r>
          </a:p>
          <a:p>
            <a:pPr algn="ctr"/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Respiratória</a:t>
            </a:r>
            <a:endParaRPr lang="pt-B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Seta para a direita 20"/>
          <p:cNvSpPr/>
          <p:nvPr/>
        </p:nvSpPr>
        <p:spPr>
          <a:xfrm rot="5400000">
            <a:off x="2108069" y="4821361"/>
            <a:ext cx="697586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71538" y="214290"/>
            <a:ext cx="6989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Fluxo Sanguíneo Venoso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4929222" cy="44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6357950" y="6215082"/>
            <a:ext cx="2486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Tríade de </a:t>
            </a:r>
            <a:r>
              <a:rPr lang="pt-BR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Virchow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57180" y="1528762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786050" y="285728"/>
            <a:ext cx="3459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Hemostasia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42910" y="3429000"/>
            <a:ext cx="3643338" cy="13573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Sangramento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28662" y="5786454"/>
            <a:ext cx="275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Correção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8596" y="1571612"/>
            <a:ext cx="364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Prevenção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2071670" y="2500306"/>
            <a:ext cx="642942" cy="7858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 rot="10800000">
            <a:off x="2071670" y="5000636"/>
            <a:ext cx="642942" cy="7858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Igual 13"/>
          <p:cNvSpPr/>
          <p:nvPr/>
        </p:nvSpPr>
        <p:spPr>
          <a:xfrm>
            <a:off x="4286248" y="3714752"/>
            <a:ext cx="928694" cy="785818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286380" y="3643314"/>
            <a:ext cx="36359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HEMOSTASIA</a:t>
            </a:r>
            <a:endParaRPr lang="pt-B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71736" y="285728"/>
            <a:ext cx="3459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Hemostasia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t0.gstatic.com/images?q=tbn:ANd9GcSL25E_-qg9FuSkdc1feCF4ppq9eOG4NncWC71ejxFEMVvWYVEi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929090" cy="268487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42844" y="5286388"/>
            <a:ext cx="41005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PRO-COAGULANTES</a:t>
            </a:r>
            <a:endParaRPr lang="pt-BR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12329" y="5286388"/>
            <a:ext cx="42316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ANTI-COAGULANTES</a:t>
            </a:r>
            <a:endParaRPr lang="pt-BR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eta para cima 9"/>
          <p:cNvSpPr/>
          <p:nvPr/>
        </p:nvSpPr>
        <p:spPr>
          <a:xfrm>
            <a:off x="357158" y="4143380"/>
            <a:ext cx="500066" cy="10001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2928934"/>
            <a:ext cx="2085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Trombose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8286776" y="4214818"/>
            <a:ext cx="500066" cy="10001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706025" y="3000372"/>
            <a:ext cx="2437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Hemorragia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Picture 3" descr="C:\Users\BrunoVictor\Documents\Medicina\LAPACI\LGOOG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32" cy="116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523</Words>
  <Application>Microsoft Office PowerPoint</Application>
  <PresentationFormat>Apresentação na tela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BrunoVictor</dc:creator>
  <cp:lastModifiedBy>BrunoVictor</cp:lastModifiedBy>
  <cp:revision>43</cp:revision>
  <dcterms:created xsi:type="dcterms:W3CDTF">2011-09-28T17:10:25Z</dcterms:created>
  <dcterms:modified xsi:type="dcterms:W3CDTF">2011-09-29T21:36:16Z</dcterms:modified>
</cp:coreProperties>
</file>